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9" r:id="rId3"/>
    <p:sldId id="260" r:id="rId4"/>
    <p:sldId id="270" r:id="rId5"/>
    <p:sldId id="261" r:id="rId6"/>
    <p:sldId id="273" r:id="rId7"/>
    <p:sldId id="262" r:id="rId8"/>
    <p:sldId id="272" r:id="rId9"/>
    <p:sldId id="263" r:id="rId10"/>
    <p:sldId id="307" r:id="rId11"/>
    <p:sldId id="308" r:id="rId12"/>
    <p:sldId id="309" r:id="rId13"/>
    <p:sldId id="310" r:id="rId14"/>
    <p:sldId id="311" r:id="rId15"/>
    <p:sldId id="264" r:id="rId16"/>
    <p:sldId id="312" r:id="rId17"/>
    <p:sldId id="314" r:id="rId18"/>
    <p:sldId id="304" r:id="rId19"/>
    <p:sldId id="315" r:id="rId20"/>
    <p:sldId id="316" r:id="rId21"/>
    <p:sldId id="317" r:id="rId22"/>
    <p:sldId id="318" r:id="rId23"/>
    <p:sldId id="319" r:id="rId24"/>
    <p:sldId id="265" r:id="rId25"/>
    <p:sldId id="313" r:id="rId26"/>
    <p:sldId id="300" r:id="rId27"/>
    <p:sldId id="294" r:id="rId28"/>
    <p:sldId id="301" r:id="rId29"/>
    <p:sldId id="295" r:id="rId30"/>
    <p:sldId id="29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7" autoAdjust="0"/>
    <p:restoredTop sz="94706" autoAdjust="0"/>
  </p:normalViewPr>
  <p:slideViewPr>
    <p:cSldViewPr>
      <p:cViewPr varScale="1">
        <p:scale>
          <a:sx n="107" d="100"/>
          <a:sy n="107" d="100"/>
        </p:scale>
        <p:origin x="-11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F8F6C-35D5-44BC-8BAB-3F7DB3263C5C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9129F-D6D5-4FA7-9424-38D22D6F9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EC485-651B-4C48-83E8-32D7EB34AD3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16A3C-B7E9-42EA-852D-65F0C191F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8867-629C-414C-9547-DB341F52F64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68867-629C-414C-9547-DB341F52F64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16A3C-B7E9-42EA-852D-65F0C191F8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2D98-D99F-4EE9-9B1B-16749AACEF2B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0906-6AD9-462E-906C-05D66C47483C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BEE7-C3BA-4E46-922A-A177CAEF633D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DCF5-0E06-4119-99B5-C39D16BF0CB5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FCAA-91DC-48DB-9406-01A02F555506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AC93-4B59-4A70-8762-79489B75E6E9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B6AE-7A08-4628-9043-7F28A984E5DF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8FA0-99FF-4639-A865-9730A23BF8BC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191D2-C6D4-4279-9E73-1C60866FA36F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2192-35C1-4A63-A770-455423ECE613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DA26B-D60C-4468-ABF8-E20C46CD5E70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accent5">
                <a:lumMod val="60000"/>
                <a:lumOff val="4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031A5-88EF-48B0-9353-5EEC1474393E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ExoNET Solutions - Requirements Specification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CFB85-8B7F-49D3-9DD2-A9B87DD48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Competitive Algorithm Calculation Testing in a Unified System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(C.A.C.T.U.S.)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3528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Detailed Design</a:t>
            </a:r>
            <a:endParaRPr lang="en-US" sz="3200" b="1" u="sng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6096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3/1/2011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800" y="4343400"/>
            <a:ext cx="327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Presented By:</a:t>
            </a:r>
          </a:p>
          <a:p>
            <a:pPr algn="ct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ExoNET Solutions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1029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1</a:t>
            </a:fld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Prototype-Scoreboard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</a:t>
            </a:r>
            <a:r>
              <a:rPr lang="en-US" dirty="0" smtClean="0">
                <a:solidFill>
                  <a:schemeClr val="tx1"/>
                </a:solidFill>
              </a:rPr>
              <a:t>Detailed </a:t>
            </a:r>
            <a:r>
              <a:rPr lang="en-US" dirty="0" smtClean="0">
                <a:solidFill>
                  <a:schemeClr val="tx1"/>
                </a:solidFill>
              </a:rPr>
              <a:t>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400" b="1" smtClean="0">
                <a:solidFill>
                  <a:schemeClr val="tx1"/>
                </a:solidFill>
              </a:rPr>
              <a:pPr/>
              <a:t>10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6" name="Picture 5" descr="C:\Users\owner\Documents\Cactus Prototypes\Contestant - Scoreboard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Prototype-Contestant Submission </a:t>
            </a:r>
            <a:r>
              <a:rPr lang="en-US" dirty="0" smtClean="0"/>
              <a:t>Tab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</a:t>
            </a:r>
            <a:r>
              <a:rPr lang="en-US" dirty="0" smtClean="0">
                <a:solidFill>
                  <a:schemeClr val="tx1"/>
                </a:solidFill>
              </a:rPr>
              <a:t>Detailed </a:t>
            </a:r>
            <a:r>
              <a:rPr lang="en-US" dirty="0" smtClean="0">
                <a:solidFill>
                  <a:schemeClr val="tx1"/>
                </a:solidFill>
              </a:rPr>
              <a:t>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400" b="1" smtClean="0">
                <a:solidFill>
                  <a:schemeClr val="tx1"/>
                </a:solidFill>
              </a:rPr>
              <a:pPr/>
              <a:t>11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 descr="C:\Users\owner\Documents\Cactus Prototypes\Contestant - Submissions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Prototype-Judge </a:t>
            </a:r>
            <a:r>
              <a:rPr lang="en-US" dirty="0" smtClean="0"/>
              <a:t>Submissions </a:t>
            </a:r>
            <a:r>
              <a:rPr lang="en-US" dirty="0" smtClean="0"/>
              <a:t>Tab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</a:t>
            </a:r>
            <a:r>
              <a:rPr lang="en-US" dirty="0" smtClean="0">
                <a:solidFill>
                  <a:schemeClr val="tx1"/>
                </a:solidFill>
              </a:rPr>
              <a:t>Detailed </a:t>
            </a:r>
            <a:r>
              <a:rPr lang="en-US" dirty="0" smtClean="0">
                <a:solidFill>
                  <a:schemeClr val="tx1"/>
                </a:solidFill>
              </a:rPr>
              <a:t>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400" b="1" smtClean="0">
                <a:solidFill>
                  <a:schemeClr val="tx1"/>
                </a:solidFill>
              </a:rPr>
              <a:pPr/>
              <a:t>12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Content Placeholder 5" descr="C:\Users\owner\Documents\Cactus Prototypes\Judge - Submissions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Prototype-System Administrator Manage Accounts Tab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</a:t>
            </a:r>
            <a:r>
              <a:rPr lang="en-US" dirty="0" smtClean="0">
                <a:solidFill>
                  <a:schemeClr val="tx1"/>
                </a:solidFill>
              </a:rPr>
              <a:t>Detailed </a:t>
            </a:r>
            <a:r>
              <a:rPr lang="en-US" dirty="0" smtClean="0">
                <a:solidFill>
                  <a:schemeClr val="tx1"/>
                </a:solidFill>
              </a:rPr>
              <a:t>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400" b="1" smtClean="0">
                <a:solidFill>
                  <a:schemeClr val="tx1"/>
                </a:solidFill>
              </a:rPr>
              <a:pPr/>
              <a:t>13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Content Placeholder 5" descr="C:\Users\owner\AppData\Local\Microsoft\Windows\Temporary Internet Files\Content.Word\System Administrator - Manage Accounts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49" y="1600200"/>
            <a:ext cx="753830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772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Prototype-System Administrator Configure Contest Settings </a:t>
            </a:r>
            <a:r>
              <a:rPr lang="en-US" dirty="0" smtClean="0"/>
              <a:t>Tab </a:t>
            </a:r>
            <a:r>
              <a:rPr lang="en-US" dirty="0" smtClean="0"/>
              <a:t>(Error Message)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</a:t>
            </a:r>
            <a:r>
              <a:rPr lang="en-US" dirty="0" smtClean="0">
                <a:solidFill>
                  <a:schemeClr val="tx1"/>
                </a:solidFill>
              </a:rPr>
              <a:t>Detailed </a:t>
            </a:r>
            <a:r>
              <a:rPr lang="en-US" dirty="0" smtClean="0">
                <a:solidFill>
                  <a:schemeClr val="tx1"/>
                </a:solidFill>
              </a:rPr>
              <a:t>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400" b="1" smtClean="0">
                <a:solidFill>
                  <a:schemeClr val="tx1"/>
                </a:solidFill>
              </a:rPr>
              <a:pPr/>
              <a:t>14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Content Placeholder 5" descr="C:\Users\owner\AppData\Local\Microsoft\Windows\Temporary Internet Files\Content.Word\System Administrator - Invalid Contest Length Error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386" y="1752600"/>
            <a:ext cx="7484414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Project Status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Prototype Screens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Data Design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15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</a:t>
            </a:r>
            <a:r>
              <a:rPr lang="en-US" dirty="0" smtClean="0">
                <a:solidFill>
                  <a:schemeClr val="tx1"/>
                </a:solidFill>
              </a:rPr>
              <a:t>Detailed </a:t>
            </a:r>
            <a:r>
              <a:rPr lang="en-US" dirty="0" smtClean="0">
                <a:solidFill>
                  <a:schemeClr val="tx1"/>
                </a:solidFill>
              </a:rPr>
              <a:t>Design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ER Diagram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Detailed Design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400" b="1" smtClean="0">
                <a:solidFill>
                  <a:schemeClr val="tx1"/>
                </a:solidFill>
              </a:rPr>
              <a:pPr/>
              <a:t>16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68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123654"/>
            <a:ext cx="6948390" cy="522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Database Relational Schema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Scoreboard(date </a:t>
            </a:r>
            <a:r>
              <a:rPr lang="en-US" sz="1800" dirty="0" err="1" smtClean="0"/>
              <a:t>dateActivatedForContest</a:t>
            </a:r>
            <a:r>
              <a:rPr lang="en-US" sz="1800" dirty="0" smtClean="0"/>
              <a:t>(</a:t>
            </a:r>
            <a:r>
              <a:rPr lang="en-US" sz="1800" dirty="0" err="1" smtClean="0"/>
              <a:t>PrimaryKey</a:t>
            </a:r>
            <a:r>
              <a:rPr lang="en-US" sz="1800" dirty="0" smtClean="0"/>
              <a:t>),date </a:t>
            </a:r>
            <a:r>
              <a:rPr lang="en-US" sz="1800" dirty="0" err="1" smtClean="0"/>
              <a:t>timeActivatedForContest,Integer</a:t>
            </a:r>
            <a:r>
              <a:rPr lang="en-US" sz="1800" dirty="0" smtClean="0"/>
              <a:t> </a:t>
            </a:r>
            <a:r>
              <a:rPr lang="en-US" sz="1800" dirty="0" err="1" smtClean="0"/>
              <a:t>stopTime</a:t>
            </a:r>
            <a:r>
              <a:rPr lang="en-US" sz="1800" dirty="0" smtClean="0"/>
              <a:t>, </a:t>
            </a:r>
            <a:r>
              <a:rPr lang="en-US" sz="1800" dirty="0" smtClean="0"/>
              <a:t>date </a:t>
            </a:r>
            <a:r>
              <a:rPr lang="en-US" sz="1800" dirty="0" err="1" smtClean="0"/>
              <a:t>timeSubmission</a:t>
            </a:r>
            <a:r>
              <a:rPr lang="en-US" sz="1800" dirty="0" smtClean="0"/>
              <a:t>(references </a:t>
            </a:r>
            <a:r>
              <a:rPr lang="en-US" sz="1800" dirty="0" err="1" smtClean="0"/>
              <a:t>ProblemSubmission</a:t>
            </a:r>
            <a:r>
              <a:rPr lang="en-US" sz="1800" dirty="0" smtClean="0"/>
              <a:t>(timeSubmitted)))</a:t>
            </a:r>
          </a:p>
          <a:p>
            <a:pPr>
              <a:buNone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ContestProblem(Integer probID(Primary Key), File test Output, File testInput, File </a:t>
            </a:r>
            <a:r>
              <a:rPr lang="en-US" sz="1800" dirty="0" err="1" smtClean="0"/>
              <a:t>problemDescription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Judge(String </a:t>
            </a:r>
            <a:r>
              <a:rPr lang="en-US" sz="1800" dirty="0" err="1" smtClean="0"/>
              <a:t>jUserName</a:t>
            </a:r>
            <a:r>
              <a:rPr lang="en-US" sz="1800" dirty="0" smtClean="0"/>
              <a:t>(</a:t>
            </a:r>
            <a:r>
              <a:rPr lang="en-US" sz="1800" dirty="0" err="1" smtClean="0"/>
              <a:t>PrimaryKey</a:t>
            </a:r>
            <a:r>
              <a:rPr lang="en-US" sz="1800" dirty="0" smtClean="0"/>
              <a:t>), String[] Clarifications</a:t>
            </a:r>
            <a:r>
              <a:rPr lang="en-US" sz="1800" dirty="0" smtClean="0"/>
              <a:t>, </a:t>
            </a:r>
            <a:r>
              <a:rPr lang="en-US" sz="1800" dirty="0" smtClean="0"/>
              <a:t>String </a:t>
            </a:r>
            <a:r>
              <a:rPr lang="en-US" sz="1800" dirty="0" err="1" smtClean="0"/>
              <a:t>jPassword</a:t>
            </a:r>
            <a:r>
              <a:rPr lang="en-US" sz="1800" dirty="0" smtClean="0"/>
              <a:t>, </a:t>
            </a:r>
            <a:r>
              <a:rPr lang="en-US" sz="1800" dirty="0" smtClean="0"/>
              <a:t> String </a:t>
            </a:r>
            <a:r>
              <a:rPr lang="en-US" sz="1800" dirty="0" err="1" smtClean="0"/>
              <a:t>jLastName</a:t>
            </a:r>
            <a:r>
              <a:rPr lang="en-US" sz="1800" dirty="0" smtClean="0"/>
              <a:t>, </a:t>
            </a:r>
            <a:r>
              <a:rPr lang="en-US" sz="1800" dirty="0" smtClean="0"/>
              <a:t> String </a:t>
            </a:r>
            <a:r>
              <a:rPr lang="en-US" sz="1800" dirty="0" err="1" smtClean="0"/>
              <a:t>jFirstName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Contestant(Integer </a:t>
            </a:r>
            <a:r>
              <a:rPr lang="en-US" sz="1800" dirty="0" err="1" smtClean="0"/>
              <a:t>ContestantID</a:t>
            </a:r>
            <a:r>
              <a:rPr lang="en-US" sz="1800" dirty="0" smtClean="0"/>
              <a:t>(Primary Key), </a:t>
            </a:r>
            <a:r>
              <a:rPr lang="en-US" sz="1800" dirty="0" smtClean="0"/>
              <a:t>String firstName, String lastName, String </a:t>
            </a:r>
            <a:r>
              <a:rPr lang="en-US" sz="1800" dirty="0" err="1" smtClean="0"/>
              <a:t>teamName</a:t>
            </a:r>
            <a:r>
              <a:rPr lang="en-US" sz="1800" dirty="0" smtClean="0"/>
              <a:t> </a:t>
            </a:r>
            <a:r>
              <a:rPr lang="en-US" sz="1800" dirty="0" smtClean="0"/>
              <a:t>(references </a:t>
            </a:r>
            <a:r>
              <a:rPr lang="en-US" sz="1800" dirty="0" smtClean="0"/>
              <a:t>Team(</a:t>
            </a:r>
            <a:r>
              <a:rPr lang="en-US" sz="1800" dirty="0" err="1" smtClean="0"/>
              <a:t>userName</a:t>
            </a:r>
            <a:r>
              <a:rPr lang="en-US" sz="1800" dirty="0" smtClean="0"/>
              <a:t>)))</a:t>
            </a:r>
          </a:p>
          <a:p>
            <a:pPr>
              <a:buNone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sz="1800" dirty="0" err="1" smtClean="0"/>
              <a:t>ProblemSubmission</a:t>
            </a:r>
            <a:r>
              <a:rPr lang="en-US" sz="1800" dirty="0" smtClean="0"/>
              <a:t>(date </a:t>
            </a:r>
            <a:r>
              <a:rPr lang="en-US" sz="1800" dirty="0" err="1" smtClean="0"/>
              <a:t>timeSubmitted</a:t>
            </a:r>
            <a:r>
              <a:rPr lang="en-US" sz="1800" dirty="0" smtClean="0"/>
              <a:t>(Primary Key), </a:t>
            </a:r>
            <a:r>
              <a:rPr lang="en-US" sz="1800" dirty="0" smtClean="0"/>
              <a:t>File submittedFile, String </a:t>
            </a:r>
            <a:r>
              <a:rPr lang="en-US" sz="1800" dirty="0" err="1" smtClean="0"/>
              <a:t>teamName</a:t>
            </a:r>
            <a:r>
              <a:rPr lang="en-US" sz="1800" dirty="0" smtClean="0"/>
              <a:t>(references Team(</a:t>
            </a:r>
            <a:r>
              <a:rPr lang="en-US" sz="1800" dirty="0" err="1" smtClean="0"/>
              <a:t>userName</a:t>
            </a:r>
            <a:r>
              <a:rPr lang="en-US" sz="1800" dirty="0" smtClean="0"/>
              <a:t>)),Integer </a:t>
            </a:r>
            <a:r>
              <a:rPr lang="en-US" sz="1800" dirty="0" err="1" smtClean="0"/>
              <a:t>contestNumber</a:t>
            </a:r>
            <a:r>
              <a:rPr lang="en-US" sz="1800" dirty="0" smtClean="0"/>
              <a:t>(references </a:t>
            </a:r>
            <a:r>
              <a:rPr lang="en-US" sz="1800" dirty="0" err="1" smtClean="0"/>
              <a:t>ContestProblem</a:t>
            </a:r>
            <a:r>
              <a:rPr lang="en-US" sz="1800" dirty="0" smtClean="0"/>
              <a:t>(</a:t>
            </a:r>
            <a:r>
              <a:rPr lang="en-US" sz="1800" dirty="0" err="1" smtClean="0"/>
              <a:t>probID</a:t>
            </a:r>
            <a:r>
              <a:rPr lang="en-US" sz="1800" dirty="0" smtClean="0"/>
              <a:t>)))</a:t>
            </a:r>
          </a:p>
          <a:p>
            <a:pPr>
              <a:buFont typeface="Wingdings" pitchFamily="2" charset="2"/>
              <a:buChar char="Ø"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Team(date </a:t>
            </a:r>
            <a:r>
              <a:rPr lang="en-US" sz="1800" dirty="0" err="1" smtClean="0"/>
              <a:t>totalSubmissionTime</a:t>
            </a:r>
            <a:r>
              <a:rPr lang="en-US" sz="1800" dirty="0" smtClean="0"/>
              <a:t>, String password</a:t>
            </a:r>
            <a:r>
              <a:rPr lang="en-US" sz="1800" dirty="0" smtClean="0"/>
              <a:t>, Integer contestPosition, String </a:t>
            </a:r>
            <a:r>
              <a:rPr lang="en-US" sz="1800" dirty="0" smtClean="0"/>
              <a:t>username(Primary Key</a:t>
            </a:r>
            <a:r>
              <a:rPr lang="en-US" sz="1800" dirty="0" smtClean="0"/>
              <a:t>), Integer numberOfMembers, String </a:t>
            </a:r>
            <a:r>
              <a:rPr lang="en-US" sz="1800" dirty="0" smtClean="0"/>
              <a:t>Association/School, date </a:t>
            </a:r>
            <a:r>
              <a:rPr lang="en-US" sz="1800" dirty="0" err="1" smtClean="0"/>
              <a:t>timeforContest</a:t>
            </a:r>
            <a:r>
              <a:rPr lang="en-US" sz="1800" dirty="0" smtClean="0"/>
              <a:t>(references Scoreboard(</a:t>
            </a:r>
            <a:r>
              <a:rPr lang="en-US" sz="1800" dirty="0" err="1" smtClean="0"/>
              <a:t>dateActivatedForContest</a:t>
            </a:r>
            <a:r>
              <a:rPr lang="en-US" sz="1800" dirty="0" smtClean="0"/>
              <a:t>)),String judge(references(Judge(</a:t>
            </a:r>
            <a:r>
              <a:rPr lang="en-US" sz="1800" dirty="0" err="1" smtClean="0"/>
              <a:t>jusername</a:t>
            </a:r>
            <a:r>
              <a:rPr lang="en-US" sz="1800" dirty="0" smtClean="0"/>
              <a:t>))</a:t>
            </a:r>
            <a:r>
              <a:rPr lang="en-US" sz="1800" dirty="0" smtClean="0"/>
              <a:t>)</a:t>
            </a:r>
          </a:p>
          <a:p>
            <a:pPr>
              <a:buNone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endParaRPr lang="en-US" sz="1800" dirty="0" smtClean="0"/>
          </a:p>
          <a:p>
            <a:pPr>
              <a:buFont typeface="Wingdings" pitchFamily="2" charset="2"/>
              <a:buChar char="Ø"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Detailed Design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400" b="1" smtClean="0">
                <a:solidFill>
                  <a:schemeClr val="tx1"/>
                </a:solidFill>
              </a:rPr>
              <a:pPr/>
              <a:t>17</a:t>
            </a:fld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Project Status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Prototype Screens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Data Design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24600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</a:t>
            </a:r>
            <a:r>
              <a:rPr lang="en-US" dirty="0" smtClean="0">
                <a:solidFill>
                  <a:schemeClr val="tx1"/>
                </a:solidFill>
              </a:rPr>
              <a:t>–Detailed </a:t>
            </a:r>
            <a:r>
              <a:rPr lang="en-US" dirty="0" smtClean="0">
                <a:solidFill>
                  <a:schemeClr val="tx1"/>
                </a:solidFill>
              </a:rPr>
              <a:t>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400" b="1" smtClean="0">
                <a:solidFill>
                  <a:schemeClr val="tx1"/>
                </a:solidFill>
              </a:rPr>
              <a:pPr/>
              <a:t>18</a:t>
            </a:fld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- </a:t>
            </a:r>
            <a:r>
              <a:rPr lang="en-US" dirty="0" smtClean="0"/>
              <a:t>Overview and </a:t>
            </a:r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nsolas" pitchFamily="49" charset="0"/>
              </a:rPr>
              <a:t>Testing consists of multiple test cases for each type of user in the system</a:t>
            </a:r>
          </a:p>
          <a:p>
            <a:pPr>
              <a:buNone/>
            </a:pPr>
            <a:endParaRPr lang="en-US" sz="2800" dirty="0" smtClean="0"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nsolas" pitchFamily="49" charset="0"/>
              </a:rPr>
              <a:t>These tests are used to measure the overall performance of the system</a:t>
            </a:r>
          </a:p>
          <a:p>
            <a:pPr>
              <a:buNone/>
            </a:pPr>
            <a:endParaRPr lang="en-US" sz="2800" dirty="0" smtClean="0"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Consolas" pitchFamily="49" charset="0"/>
              </a:rPr>
              <a:t>Tests include: Unit Test, Integration Test, System Test, Performance Test and Acceptance Test</a:t>
            </a:r>
            <a:endParaRPr lang="en-US" sz="2800" dirty="0" smtClean="0">
              <a:latin typeface="Consolas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– Detailed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400" b="1" smtClean="0">
                <a:solidFill>
                  <a:schemeClr val="tx1"/>
                </a:solidFill>
              </a:rPr>
              <a:pPr/>
              <a:t>19</a:t>
            </a:fld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Welcome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57400"/>
            <a:ext cx="6705600" cy="2057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Dr. Darren Lim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Associate Professor of Computer Science</a:t>
            </a:r>
          </a:p>
          <a:p>
            <a:pPr algn="ctr"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Siena College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9718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Detailed Design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- </a:t>
            </a:r>
            <a:r>
              <a:rPr lang="en-US" dirty="0" smtClean="0"/>
              <a:t>Integration </a:t>
            </a: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sz="3000" dirty="0" smtClean="0"/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Tests how well different components of C.A.C.T.U.S interact with each other</a:t>
            </a:r>
          </a:p>
          <a:p>
            <a:pPr>
              <a:buFont typeface="Wingdings" pitchFamily="2" charset="2"/>
              <a:buChar char="Ø"/>
            </a:pPr>
            <a:endParaRPr lang="en-US" sz="3000" dirty="0" smtClean="0"/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Each individual component must first have a successful Unit Test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– Detailed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400" b="1" smtClean="0">
                <a:solidFill>
                  <a:schemeClr val="tx1"/>
                </a:solidFill>
              </a:rPr>
              <a:pPr/>
              <a:t>20</a:t>
            </a:fld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- </a:t>
            </a:r>
            <a:r>
              <a:rPr lang="en-US" dirty="0" smtClean="0"/>
              <a:t>System </a:t>
            </a: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3000" dirty="0" smtClean="0"/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Ensures that the system meets all Functional Requirements</a:t>
            </a:r>
          </a:p>
          <a:p>
            <a:pPr>
              <a:buFont typeface="Wingdings" pitchFamily="2" charset="2"/>
              <a:buChar char="Ø"/>
            </a:pPr>
            <a:endParaRPr lang="en-US" sz="3000" dirty="0" smtClean="0"/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The Functional Requirements Inventory contains a list of specifications for each type of user 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</a:t>
            </a:r>
            <a:r>
              <a:rPr lang="en-US" dirty="0" smtClean="0">
                <a:solidFill>
                  <a:schemeClr val="tx1"/>
                </a:solidFill>
              </a:rPr>
              <a:t>- Detailed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400" b="1" smtClean="0">
                <a:solidFill>
                  <a:schemeClr val="tx1"/>
                </a:solidFill>
              </a:rPr>
              <a:pPr/>
              <a:t>21</a:t>
            </a:fld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– Performance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3000" dirty="0" smtClean="0"/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Ensures that C.A.C.T.U.S. functions even with a large number of users</a:t>
            </a:r>
          </a:p>
          <a:p>
            <a:pPr>
              <a:buFont typeface="Wingdings" pitchFamily="2" charset="2"/>
              <a:buChar char="Ø"/>
            </a:pPr>
            <a:endParaRPr lang="en-US" sz="3000" dirty="0" smtClean="0"/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The nature of this project requires that the system be able to handle traffic from a large number of users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</a:t>
            </a:r>
            <a:r>
              <a:rPr lang="en-US" dirty="0" smtClean="0">
                <a:solidFill>
                  <a:schemeClr val="tx1"/>
                </a:solidFill>
              </a:rPr>
              <a:t>- Detailed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400" b="1" smtClean="0">
                <a:solidFill>
                  <a:schemeClr val="tx1"/>
                </a:solidFill>
              </a:rPr>
              <a:pPr/>
              <a:t>22</a:t>
            </a:fld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– Acceptance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The final test to validate the system </a:t>
            </a:r>
          </a:p>
          <a:p>
            <a:pPr>
              <a:buFont typeface="Wingdings" pitchFamily="2" charset="2"/>
              <a:buChar char="Ø"/>
            </a:pPr>
            <a:endParaRPr lang="en-US" sz="3000" dirty="0" smtClean="0"/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Tests that the system meets both Functional and Non-Functional Requirements</a:t>
            </a:r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</a:t>
            </a:r>
            <a:r>
              <a:rPr lang="en-US" dirty="0" smtClean="0">
                <a:solidFill>
                  <a:schemeClr val="tx1"/>
                </a:solidFill>
              </a:rPr>
              <a:t>- Detailed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400" b="1" smtClean="0">
                <a:solidFill>
                  <a:schemeClr val="tx1"/>
                </a:solidFill>
              </a:rPr>
              <a:pPr/>
              <a:t>23</a:t>
            </a:fld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Project Status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Prototype Screens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Data Design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24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</a:t>
            </a:r>
            <a:r>
              <a:rPr lang="en-US" dirty="0" smtClean="0">
                <a:solidFill>
                  <a:schemeClr val="tx1"/>
                </a:solidFill>
              </a:rPr>
              <a:t>Detailed </a:t>
            </a:r>
            <a:r>
              <a:rPr lang="en-US" dirty="0" smtClean="0">
                <a:solidFill>
                  <a:schemeClr val="tx1"/>
                </a:solidFill>
              </a:rPr>
              <a:t>Design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en-US" dirty="0" smtClean="0"/>
              <a:t>Serve as the backbone of the Test Plan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Based on the functionality of a single component of the system</a:t>
            </a:r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Comprised of many Test Cases, which are individual members of a Unit Test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– Detailed 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400" b="1" smtClean="0">
                <a:solidFill>
                  <a:schemeClr val="tx1"/>
                </a:solidFill>
              </a:rPr>
              <a:pPr/>
              <a:t>25</a:t>
            </a:fld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Project Status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Prototype Screens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Data Design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26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</a:t>
            </a:r>
            <a:r>
              <a:rPr lang="en-US" dirty="0" smtClean="0">
                <a:solidFill>
                  <a:schemeClr val="tx1"/>
                </a:solidFill>
              </a:rPr>
              <a:t>Detailed </a:t>
            </a:r>
            <a:r>
              <a:rPr lang="en-US" dirty="0" smtClean="0">
                <a:solidFill>
                  <a:schemeClr val="tx1"/>
                </a:solidFill>
              </a:rPr>
              <a:t>Design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en-US" b="1" dirty="0" smtClean="0"/>
              <a:t>Timeline</a:t>
            </a:r>
            <a:endParaRPr lang="en-US" b="1" dirty="0"/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27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– </a:t>
            </a:r>
            <a:r>
              <a:rPr lang="en-US" dirty="0" smtClean="0">
                <a:solidFill>
                  <a:schemeClr val="tx1"/>
                </a:solidFill>
              </a:rPr>
              <a:t>Detailed </a:t>
            </a:r>
            <a:r>
              <a:rPr lang="en-US" dirty="0" smtClean="0">
                <a:solidFill>
                  <a:schemeClr val="tx1"/>
                </a:solidFill>
              </a:rPr>
              <a:t>Design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9" name="Picture 7" descr="C:\Users\sysadmin\Documents\Final Gannt Char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85800"/>
            <a:ext cx="8411379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Project Status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Prototype Screens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Data Design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28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</a:t>
            </a:r>
            <a:r>
              <a:rPr lang="en-US" dirty="0" smtClean="0">
                <a:solidFill>
                  <a:schemeClr val="tx1"/>
                </a:solidFill>
              </a:rPr>
              <a:t>–Detailed </a:t>
            </a:r>
            <a:r>
              <a:rPr lang="en-US" dirty="0" smtClean="0">
                <a:solidFill>
                  <a:schemeClr val="tx1"/>
                </a:solidFill>
              </a:rPr>
              <a:t>Design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next for ExoNET?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Acceptance Test Delivered – April 25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2012</a:t>
            </a:r>
          </a:p>
          <a:p>
            <a:pPr algn="ctr">
              <a:buNone/>
            </a:pPr>
            <a:r>
              <a:rPr lang="en-US" sz="2800" dirty="0" smtClean="0"/>
              <a:t>Acceptance Test Presentation – April 26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</a:t>
            </a:r>
            <a:r>
              <a:rPr lang="en-US" sz="2800" dirty="0" smtClean="0"/>
              <a:t>2012</a:t>
            </a:r>
          </a:p>
          <a:p>
            <a:pPr algn="ctr">
              <a:buNone/>
            </a:pPr>
            <a:r>
              <a:rPr lang="en-US" sz="2800" dirty="0" smtClean="0"/>
              <a:t>Academic Celebration Demonstration – April 27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2012</a:t>
            </a:r>
            <a:endParaRPr lang="en-US" sz="2800" dirty="0" smtClean="0"/>
          </a:p>
          <a:p>
            <a:pPr algn="ctr"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5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29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</a:t>
            </a:r>
            <a:r>
              <a:rPr lang="en-US" dirty="0" smtClean="0">
                <a:solidFill>
                  <a:schemeClr val="tx1"/>
                </a:solidFill>
              </a:rPr>
              <a:t>Detailed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Design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Project Status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Prototype Screens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Data Design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3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Footer Placeholder 7"/>
          <p:cNvSpPr txBox="1">
            <a:spLocks/>
          </p:cNvSpPr>
          <p:nvPr/>
        </p:nvSpPr>
        <p:spPr>
          <a:xfrm>
            <a:off x="2971800" y="6324600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ExoNET Solutions - Detailed Design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Thank You.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1905000"/>
            <a:ext cx="3352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Questions? Comments?</a:t>
            </a:r>
            <a:r>
              <a:rPr lang="en-US" dirty="0" smtClean="0"/>
              <a:t>			</a:t>
            </a: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286000"/>
            <a:ext cx="3124200" cy="3970555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30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</a:t>
            </a:r>
            <a:r>
              <a:rPr lang="en-US" dirty="0" smtClean="0">
                <a:solidFill>
                  <a:schemeClr val="tx1"/>
                </a:solidFill>
              </a:rPr>
              <a:t>Detailed </a:t>
            </a:r>
            <a:r>
              <a:rPr lang="en-US" dirty="0" smtClean="0">
                <a:solidFill>
                  <a:schemeClr val="tx1"/>
                </a:solidFill>
              </a:rPr>
              <a:t>Design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ExoNET Solutions</a:t>
            </a:r>
            <a:b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</a:b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Team Members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828800"/>
            <a:ext cx="4267200" cy="2362200"/>
          </a:xfrm>
        </p:spPr>
        <p:txBody>
          <a:bodyPr numCol="1"/>
          <a:lstStyle/>
          <a:p>
            <a:pPr algn="ctr">
              <a:buNone/>
            </a:pP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Stephanie Del </a:t>
            </a:r>
            <a:r>
              <a:rPr lang="en-US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Belso</a:t>
            </a:r>
            <a:endParaRPr lang="en-US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 algn="ctr">
              <a:buNone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Team Leader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819400"/>
            <a:ext cx="289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David Purcell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Lead Programmer</a:t>
            </a:r>
          </a:p>
          <a:p>
            <a:pPr algn="ctr"/>
            <a:endParaRPr lang="en-US" sz="2000" dirty="0" smtClean="0"/>
          </a:p>
          <a:p>
            <a:pPr algn="ctr"/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Thomas Delaney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Database Admin/</a:t>
            </a:r>
            <a:b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System Admin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2819400"/>
            <a:ext cx="259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Marco Samaritoni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 Manager</a:t>
            </a:r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Paul Amodeo</a:t>
            </a:r>
          </a:p>
          <a:p>
            <a:pPr algn="ctr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Web Master/</a:t>
            </a:r>
            <a:b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</a:b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Interface Expert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8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4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Detailed Design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Project Status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Prototype Screens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Data Design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5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Detailed Design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 Overview</a:t>
            </a:r>
            <a:endParaRPr lang="en-US" b="1" dirty="0"/>
          </a:p>
        </p:txBody>
      </p:sp>
      <p:pic>
        <p:nvPicPr>
          <p:cNvPr id="5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4114800" cy="3276600"/>
          </a:xfrm>
        </p:spPr>
        <p:txBody>
          <a:bodyPr numCol="1"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Current contest system is loosely structured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Inconvenient for judges and contestants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29200" y="1752600"/>
            <a:ext cx="3657600" cy="27432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onsolas" pitchFamily="49" charset="0"/>
              </a:rPr>
              <a:t>Not easily maintained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Consolas" pitchFamily="49" charset="0"/>
              </a:rPr>
              <a:t>Not fully automated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6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Detailed Design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Project Status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Prototype Screens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Data Design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7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Detailed Design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Project Status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76400"/>
            <a:ext cx="613642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6400800" y="2362200"/>
            <a:ext cx="1219200" cy="1066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6929377" y="3426106"/>
            <a:ext cx="108031" cy="358816"/>
          </a:xfrm>
          <a:custGeom>
            <a:avLst/>
            <a:gdLst>
              <a:gd name="connsiteX0" fmla="*/ 108031 w 108031"/>
              <a:gd name="connsiteY0" fmla="*/ 0 h 358816"/>
              <a:gd name="connsiteX1" fmla="*/ 15433 w 108031"/>
              <a:gd name="connsiteY1" fmla="*/ 138897 h 358816"/>
              <a:gd name="connsiteX2" fmla="*/ 15433 w 108031"/>
              <a:gd name="connsiteY2" fmla="*/ 254643 h 358816"/>
              <a:gd name="connsiteX3" fmla="*/ 73307 w 108031"/>
              <a:gd name="connsiteY3" fmla="*/ 358816 h 358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031" h="358816">
                <a:moveTo>
                  <a:pt x="108031" y="0"/>
                </a:moveTo>
                <a:cubicBezTo>
                  <a:pt x="69448" y="48228"/>
                  <a:pt x="30866" y="96457"/>
                  <a:pt x="15433" y="138897"/>
                </a:cubicBezTo>
                <a:cubicBezTo>
                  <a:pt x="0" y="181338"/>
                  <a:pt x="5787" y="217990"/>
                  <a:pt x="15433" y="254643"/>
                </a:cubicBezTo>
                <a:cubicBezTo>
                  <a:pt x="25079" y="291296"/>
                  <a:pt x="49193" y="325056"/>
                  <a:pt x="73307" y="35881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2590800"/>
            <a:ext cx="129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Development </a:t>
            </a:r>
          </a:p>
          <a:p>
            <a:pPr algn="ctr"/>
            <a:r>
              <a:rPr lang="en-US" sz="1400" dirty="0" smtClean="0"/>
              <a:t>and </a:t>
            </a:r>
          </a:p>
          <a:p>
            <a:pPr algn="ctr"/>
            <a:r>
              <a:rPr lang="en-US" sz="1400" dirty="0" smtClean="0"/>
              <a:t>Testing</a:t>
            </a:r>
            <a:endParaRPr lang="en-US" sz="1400" dirty="0"/>
          </a:p>
        </p:txBody>
      </p:sp>
      <p:pic>
        <p:nvPicPr>
          <p:cNvPr id="11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5181600" y="3581400"/>
            <a:ext cx="1295400" cy="533400"/>
          </a:xfrm>
          <a:prstGeom prst="roundRect">
            <a:avLst/>
          </a:prstGeom>
          <a:ln/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8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Detailed Design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3581400"/>
            <a:ext cx="83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Detailed 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Design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Agenda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</p:txBody>
      </p:sp>
      <p:pic>
        <p:nvPicPr>
          <p:cNvPr id="6" name="Picture 5" descr="C:\Users\da14purc\Downloads\oie_transparent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181600"/>
            <a:ext cx="1319062" cy="1676400"/>
          </a:xfrm>
          <a:prstGeom prst="rect">
            <a:avLst/>
          </a:prstGeom>
          <a:noFill/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Introductions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Problem Overview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Project Status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Prototype Screens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Data Design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Testing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Unit Tests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Timeline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 pitchFamily="49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 pitchFamily="49" charset="0"/>
              </a:rPr>
              <a:t>What is next for ExoNET?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CFB85-8B7F-49D3-9DD2-A9B87DD4861D}" type="slidenum">
              <a:rPr lang="en-US" sz="1600" smtClean="0">
                <a:solidFill>
                  <a:schemeClr val="tx1"/>
                </a:solidFill>
              </a:rPr>
              <a:pPr/>
              <a:t>9</a:t>
            </a:fld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19400" y="6324600"/>
            <a:ext cx="35814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ExoNET Solutions - Detailed Design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784</Words>
  <Application>Microsoft Office PowerPoint</Application>
  <PresentationFormat>On-screen Show (4:3)</PresentationFormat>
  <Paragraphs>247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Competitive Algorithm Calculation Testing in a Unified System</vt:lpstr>
      <vt:lpstr>Welcome</vt:lpstr>
      <vt:lpstr>Agenda</vt:lpstr>
      <vt:lpstr>ExoNET Solutions Team Members</vt:lpstr>
      <vt:lpstr>Agenda</vt:lpstr>
      <vt:lpstr>Problem Overview</vt:lpstr>
      <vt:lpstr>Agenda</vt:lpstr>
      <vt:lpstr>Project Status</vt:lpstr>
      <vt:lpstr>Agenda</vt:lpstr>
      <vt:lpstr>Prototype-Scoreboard</vt:lpstr>
      <vt:lpstr>Prototype-Contestant Submission Tab</vt:lpstr>
      <vt:lpstr>Prototype-Judge Submissions Tab  </vt:lpstr>
      <vt:lpstr>Prototype-System Administrator Manage Accounts Tab </vt:lpstr>
      <vt:lpstr>Prototype-System Administrator Configure Contest Settings Tab (Error Message)</vt:lpstr>
      <vt:lpstr>Agenda</vt:lpstr>
      <vt:lpstr>ER Diagram</vt:lpstr>
      <vt:lpstr>Database Relational Schema</vt:lpstr>
      <vt:lpstr>Agenda</vt:lpstr>
      <vt:lpstr>Testing - Overview and Strategy</vt:lpstr>
      <vt:lpstr>Testing - Integration Test</vt:lpstr>
      <vt:lpstr>Testing - System Test</vt:lpstr>
      <vt:lpstr>Testing – Performance Test</vt:lpstr>
      <vt:lpstr>Testing – Acceptance Test</vt:lpstr>
      <vt:lpstr>Agenda</vt:lpstr>
      <vt:lpstr>Unit Tests</vt:lpstr>
      <vt:lpstr>Agenda</vt:lpstr>
      <vt:lpstr>Timeline</vt:lpstr>
      <vt:lpstr>Agenda</vt:lpstr>
      <vt:lpstr>What is next for ExoNET?</vt:lpstr>
      <vt:lpstr>Thank You.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sysadmin</dc:creator>
  <cp:lastModifiedBy>sysadmin</cp:lastModifiedBy>
  <cp:revision>90</cp:revision>
  <dcterms:created xsi:type="dcterms:W3CDTF">2011-10-29T20:37:05Z</dcterms:created>
  <dcterms:modified xsi:type="dcterms:W3CDTF">2012-02-28T22:47:17Z</dcterms:modified>
</cp:coreProperties>
</file>